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F69039-0BE7-B7E6-4637-1E897D06B485}" v="31" dt="2026-10-07T21:16:33.497"/>
    <p1510:client id="{D79FE08C-D5B3-C036-7953-64219F87DC77}" v="789" dt="2026-10-07T20:21:04.5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2" d="100"/>
          <a:sy n="142" d="100"/>
        </p:scale>
        <p:origin x="1374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CACFA Budget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>
                <a:solidFill>
                  <a:srgbClr val="142E52"/>
                </a:solidFill>
                <a:latin typeface="Aptos"/>
              </a:rPr>
              <a:t>FY26 Budget Recap</a:t>
            </a:r>
            <a:endParaRPr lang="en-US"/>
          </a:p>
          <a:p>
            <a:r>
              <a:rPr lang="en-US" dirty="0">
                <a:solidFill>
                  <a:srgbClr val="142E52"/>
                </a:solidFill>
                <a:latin typeface="Aptos"/>
              </a:rPr>
              <a:t> </a:t>
            </a:r>
            <a:r>
              <a:rPr dirty="0">
                <a:solidFill>
                  <a:srgbClr val="142E52"/>
                </a:solidFill>
                <a:latin typeface="Aptos"/>
              </a:rPr>
              <a:t>FY27 Budget Status </a:t>
            </a:r>
            <a:endParaRPr lang="en-US">
              <a:ea typeface="Calibri"/>
              <a:cs typeface="Calibri"/>
            </a:endParaRPr>
          </a:p>
          <a:p>
            <a:r>
              <a:rPr>
                <a:solidFill>
                  <a:srgbClr val="142E52"/>
                </a:solidFill>
                <a:latin typeface="Aptos"/>
              </a:rPr>
              <a:t>FY28 Budget </a:t>
            </a:r>
            <a:r>
              <a:rPr dirty="0">
                <a:solidFill>
                  <a:srgbClr val="142E52"/>
                </a:solidFill>
                <a:latin typeface="Aptos"/>
              </a:rPr>
              <a:t>Amendment Request</a:t>
            </a:r>
            <a:endParaRPr dirty="0">
              <a:ea typeface="Calibri"/>
              <a:cs typeface="Calibri"/>
            </a:endParaRPr>
          </a:p>
          <a:p>
            <a:r>
              <a:rPr>
                <a:solidFill>
                  <a:srgbClr val="142E52"/>
                </a:solidFill>
                <a:latin typeface="Aptos"/>
              </a:rPr>
              <a:t>Updated 10/07/2026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7" y="508917"/>
            <a:ext cx="8229600" cy="1143000"/>
          </a:xfrm>
        </p:spPr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691" y="2246243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>
                <a:solidFill>
                  <a:srgbClr val="142E52"/>
                </a:solidFill>
                <a:latin typeface="Aptos"/>
              </a:rPr>
              <a:t>FY27 appropriation: $222,004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Planned travel obligations continue to pressure operating funds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FY28 amendment needed to align budget with mission requirements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815" y="501818"/>
            <a:ext cx="8229600" cy="1143000"/>
          </a:xfrm>
        </p:spPr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FY26 Budget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9896" y="2274641"/>
            <a:ext cx="8229600" cy="4525963"/>
          </a:xfrm>
        </p:spPr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Total Budget: $221,004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Personnel Budget: $</a:t>
            </a:r>
            <a:r>
              <a:rPr lang="en-US">
                <a:solidFill>
                  <a:srgbClr val="142E52"/>
                </a:solidFill>
                <a:latin typeface="Aptos"/>
              </a:rPr>
              <a:t>143,151</a:t>
            </a:r>
            <a:endParaRPr/>
          </a:p>
          <a:p>
            <a:r>
              <a:rPr>
                <a:solidFill>
                  <a:srgbClr val="142E52"/>
                </a:solidFill>
                <a:latin typeface="Aptos"/>
              </a:rPr>
              <a:t>Travel Budget: $15,000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Services Budget: $55,000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Commodities Budget: $7,853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FY26 Financial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883" y="1713790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>
                <a:solidFill>
                  <a:srgbClr val="142E52"/>
                </a:solidFill>
                <a:latin typeface="Aptos"/>
              </a:rPr>
              <a:t>Total Expenses: $61,892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Personnel Expenses: $32,845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Travel Expenses: $13,063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Services Expenses: $9,400</a:t>
            </a:r>
            <a:r>
              <a:rPr lang="en-US">
                <a:solidFill>
                  <a:srgbClr val="142E52"/>
                </a:solidFill>
                <a:latin typeface="Aptos"/>
              </a:rPr>
              <a:t> (LAW RSA)</a:t>
            </a:r>
            <a:endParaRPr/>
          </a:p>
          <a:p>
            <a:r>
              <a:rPr>
                <a:solidFill>
                  <a:srgbClr val="142E52"/>
                </a:solidFill>
                <a:latin typeface="Aptos"/>
              </a:rPr>
              <a:t>Commodities Expenses: $6,585</a:t>
            </a:r>
            <a:r>
              <a:rPr lang="en-US">
                <a:solidFill>
                  <a:srgbClr val="142E52"/>
                </a:solidFill>
                <a:latin typeface="Aptos"/>
              </a:rPr>
              <a:t> (office set up)</a:t>
            </a:r>
            <a:endParaRPr/>
          </a:p>
          <a:p>
            <a:r>
              <a:rPr lang="en-US">
                <a:solidFill>
                  <a:srgbClr val="142E52"/>
                </a:solidFill>
                <a:latin typeface="Aptos"/>
              </a:rPr>
              <a:t>$159,112 left on the table including $20,673 of </a:t>
            </a:r>
            <a:r>
              <a:rPr>
                <a:solidFill>
                  <a:srgbClr val="142E52"/>
                </a:solidFill>
                <a:latin typeface="Aptos"/>
              </a:rPr>
              <a:t>Law RSA returned to General Fund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3421"/>
            <a:ext cx="8229600" cy="1143000"/>
          </a:xfrm>
        </p:spPr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FY27 Budget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5555" y="2175249"/>
            <a:ext cx="8229600" cy="4525963"/>
          </a:xfrm>
        </p:spPr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Total Budget: $222,004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Personnel: $164,504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Travel: $19,426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Services: $35,574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Commodities: $2,500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DC7E22"/>
                </a:solidFill>
                <a:latin typeface="Aptos"/>
              </a:rPr>
              <a:t>FY27 Budget Pressures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684" y="2047461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>
                <a:solidFill>
                  <a:srgbClr val="142E52"/>
                </a:solidFill>
                <a:latin typeface="Aptos"/>
              </a:rPr>
              <a:t>October Meeting Travel: $6,919 projected</a:t>
            </a:r>
          </a:p>
          <a:p>
            <a:r>
              <a:rPr lang="en-US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October Meeting costs: $1205 projected</a:t>
            </a:r>
            <a:endParaRPr lang="en-US" dirty="0"/>
          </a:p>
          <a:p>
            <a:r>
              <a:rPr>
                <a:solidFill>
                  <a:srgbClr val="142E52"/>
                </a:solidFill>
                <a:latin typeface="Aptos"/>
              </a:rPr>
              <a:t>January/February Travel: $11,326 projected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Office Lease: approximately $9,608 annually</a:t>
            </a:r>
          </a:p>
          <a:p>
            <a:r>
              <a:rPr dirty="0">
                <a:solidFill>
                  <a:srgbClr val="142E52"/>
                </a:solidFill>
                <a:latin typeface="Aptos"/>
              </a:rPr>
              <a:t>Legal, web and </a:t>
            </a:r>
            <a:r>
              <a:rPr lang="en-US">
                <a:solidFill>
                  <a:srgbClr val="142E52"/>
                </a:solidFill>
                <a:latin typeface="Aptos"/>
              </a:rPr>
              <a:t>meeting support</a:t>
            </a:r>
            <a:r>
              <a:rPr dirty="0">
                <a:solidFill>
                  <a:srgbClr val="142E52"/>
                </a:solidFill>
                <a:latin typeface="Aptos"/>
              </a:rPr>
              <a:t> costs continue</a:t>
            </a:r>
            <a:endParaRPr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3116"/>
            <a:ext cx="8229600" cy="1143000"/>
          </a:xfrm>
        </p:spPr>
        <p:txBody>
          <a:bodyPr>
            <a:normAutofit fontScale="90000"/>
          </a:bodyPr>
          <a:lstStyle/>
          <a:p>
            <a:r>
              <a:rPr>
                <a:solidFill>
                  <a:srgbClr val="5C9954"/>
                </a:solidFill>
                <a:latin typeface="Aptos"/>
              </a:rPr>
              <a:t>FY27 Available Balance</a:t>
            </a:r>
            <a:br>
              <a:rPr lang="en-US" dirty="0"/>
            </a:br>
            <a:r>
              <a:rPr lang="en-US">
                <a:solidFill>
                  <a:srgbClr val="5C9954"/>
                </a:solidFill>
                <a:latin typeface="Aptos"/>
                <a:ea typeface="Calibri"/>
                <a:cs typeface="Calibri"/>
              </a:rPr>
              <a:t>as of 10/7/2026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9269" y="2239144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>
                <a:solidFill>
                  <a:srgbClr val="5C9954"/>
                </a:solidFill>
                <a:latin typeface="Aptos"/>
              </a:rPr>
              <a:t>Personnel Available: $128,461</a:t>
            </a:r>
          </a:p>
          <a:p>
            <a:r>
              <a:rPr>
                <a:solidFill>
                  <a:srgbClr val="5C9954"/>
                </a:solidFill>
                <a:latin typeface="Aptos"/>
              </a:rPr>
              <a:t>Travel Available: $1,181</a:t>
            </a:r>
            <a:r>
              <a:rPr lang="en-US" dirty="0">
                <a:solidFill>
                  <a:srgbClr val="5C9954"/>
                </a:solidFill>
                <a:latin typeface="Aptos"/>
              </a:rPr>
              <a:t> </a:t>
            </a:r>
            <a:r>
              <a:rPr lang="en-US" sz="1200">
                <a:solidFill>
                  <a:srgbClr val="5C9954"/>
                </a:solidFill>
                <a:latin typeface="Aptos"/>
              </a:rPr>
              <a:t>(Oct and Jan meetings projected for)</a:t>
            </a:r>
            <a:endParaRPr sz="1200"/>
          </a:p>
          <a:p>
            <a:r>
              <a:rPr>
                <a:solidFill>
                  <a:srgbClr val="5C9954"/>
                </a:solidFill>
                <a:latin typeface="Aptos"/>
              </a:rPr>
              <a:t>Services Available: $19,302</a:t>
            </a:r>
          </a:p>
          <a:p>
            <a:r>
              <a:rPr>
                <a:solidFill>
                  <a:srgbClr val="5C9954"/>
                </a:solidFill>
                <a:latin typeface="Aptos"/>
              </a:rPr>
              <a:t>Commodities Available: </a:t>
            </a:r>
            <a:r>
              <a:rPr lang="en-US">
                <a:solidFill>
                  <a:srgbClr val="5C9954"/>
                </a:solidFill>
                <a:latin typeface="Aptos"/>
              </a:rPr>
              <a:t>$2475</a:t>
            </a:r>
            <a:endParaRPr/>
          </a:p>
          <a:p>
            <a:r>
              <a:rPr>
                <a:solidFill>
                  <a:srgbClr val="5C9954"/>
                </a:solidFill>
                <a:latin typeface="Aptos"/>
              </a:rPr>
              <a:t>Total Available Balance: $</a:t>
            </a:r>
            <a:r>
              <a:rPr lang="en-US">
                <a:solidFill>
                  <a:srgbClr val="5C9954"/>
                </a:solidFill>
                <a:latin typeface="Aptos"/>
              </a:rPr>
              <a:t>22,957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2812"/>
            <a:ext cx="8229600" cy="1143000"/>
          </a:xfrm>
        </p:spPr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FY28 Budget Amendment Request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492" y="2331436"/>
            <a:ext cx="8229600" cy="4525963"/>
          </a:xfrm>
        </p:spPr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Support three in-person statewide meetings annually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Increase travel authority to actual operating need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Fund recurring lease and support costs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Maintain legal and web support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Align budget with commission mission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42E52"/>
                </a:solidFill>
                <a:latin typeface="Aptos"/>
              </a:rPr>
              <a:t>Legislative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>
                <a:solidFill>
                  <a:srgbClr val="142E52"/>
                </a:solidFill>
                <a:latin typeface="Aptos"/>
              </a:rPr>
              <a:t>CACFA is fully operational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Current funding supports staffing but not full statewide mission</a:t>
            </a:r>
          </a:p>
          <a:p>
            <a:r>
              <a:rPr>
                <a:solidFill>
                  <a:srgbClr val="142E52"/>
                </a:solidFill>
                <a:latin typeface="Aptos"/>
              </a:rPr>
              <a:t>FY28 funding should reflect actual commission operating requirements</a:t>
            </a:r>
          </a:p>
          <a:p>
            <a:r>
              <a:rPr lang="en-US" dirty="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Request for an increase of $25,000 for travel has been </a:t>
            </a:r>
            <a:r>
              <a:rPr lang="en-US" dirty="0" err="1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su</a:t>
            </a:r>
            <a:r>
              <a:rPr lang="en-US" dirty="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bmitted to Gov Amend for consideration.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0FEBA-A7E3-9809-F95E-63F97661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FY26 </a:t>
            </a:r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479CA63-15C1-7AAE-D9CC-A5130BAEC9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2486576"/>
              </p:ext>
            </p:extLst>
          </p:nvPr>
        </p:nvGraphicFramePr>
        <p:xfrm>
          <a:off x="383366" y="979714"/>
          <a:ext cx="8229589" cy="332816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28192">
                  <a:extLst>
                    <a:ext uri="{9D8B030D-6E8A-4147-A177-3AD203B41FA5}">
                      <a16:colId xmlns:a16="http://schemas.microsoft.com/office/drawing/2014/main" val="340248589"/>
                    </a:ext>
                  </a:extLst>
                </a:gridCol>
                <a:gridCol w="1142533">
                  <a:extLst>
                    <a:ext uri="{9D8B030D-6E8A-4147-A177-3AD203B41FA5}">
                      <a16:colId xmlns:a16="http://schemas.microsoft.com/office/drawing/2014/main" val="2231750331"/>
                    </a:ext>
                  </a:extLst>
                </a:gridCol>
                <a:gridCol w="1363079">
                  <a:extLst>
                    <a:ext uri="{9D8B030D-6E8A-4147-A177-3AD203B41FA5}">
                      <a16:colId xmlns:a16="http://schemas.microsoft.com/office/drawing/2014/main" val="744676755"/>
                    </a:ext>
                  </a:extLst>
                </a:gridCol>
                <a:gridCol w="1505952">
                  <a:extLst>
                    <a:ext uri="{9D8B030D-6E8A-4147-A177-3AD203B41FA5}">
                      <a16:colId xmlns:a16="http://schemas.microsoft.com/office/drawing/2014/main" val="469516631"/>
                    </a:ext>
                  </a:extLst>
                </a:gridCol>
                <a:gridCol w="1600619">
                  <a:extLst>
                    <a:ext uri="{9D8B030D-6E8A-4147-A177-3AD203B41FA5}">
                      <a16:colId xmlns:a16="http://schemas.microsoft.com/office/drawing/2014/main" val="2215205119"/>
                    </a:ext>
                  </a:extLst>
                </a:gridCol>
                <a:gridCol w="1389214">
                  <a:extLst>
                    <a:ext uri="{9D8B030D-6E8A-4147-A177-3AD203B41FA5}">
                      <a16:colId xmlns:a16="http://schemas.microsoft.com/office/drawing/2014/main" val="1590682689"/>
                    </a:ext>
                  </a:extLst>
                </a:gridCol>
              </a:tblGrid>
              <a:tr h="27734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0003955"/>
                  </a:ext>
                </a:extLst>
              </a:tr>
              <a:tr h="27734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35235"/>
                  </a:ext>
                </a:extLst>
              </a:tr>
              <a:tr h="27734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6082455"/>
                  </a:ext>
                </a:extLst>
              </a:tr>
              <a:tr h="2773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accent5"/>
                          </a:solidFill>
                          <a:effectLst/>
                        </a:rPr>
                        <a:t>FY26 Budget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0000"/>
                          </a:solidFill>
                          <a:effectLst/>
                        </a:rPr>
                        <a:t>FY26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   </a:t>
                      </a:r>
                      <a:r>
                        <a:rPr lang="en-US">
                          <a:solidFill>
                            <a:srgbClr val="92D050"/>
                          </a:solidFill>
                          <a:effectLst/>
                        </a:rPr>
                        <a:t>Returned to </a:t>
                      </a:r>
                      <a:r>
                        <a:rPr lang="en-US" dirty="0">
                          <a:solidFill>
                            <a:srgbClr val="92D050"/>
                          </a:solidFill>
                          <a:effectLst/>
                        </a:rPr>
                        <a:t>GF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114141"/>
                  </a:ext>
                </a:extLst>
              </a:tr>
              <a:tr h="5546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$143,151.27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1000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Admin. Services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$32,844.95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$110,306.32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052528"/>
                  </a:ext>
                </a:extLst>
              </a:tr>
              <a:tr h="2773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$15,000.00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2000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Travel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$13,062.72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$1,937.28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1991047"/>
                  </a:ext>
                </a:extLst>
              </a:tr>
              <a:tr h="2773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$55,000.00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3000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Services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$9,399.65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$45,600.35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793"/>
                  </a:ext>
                </a:extLst>
              </a:tr>
              <a:tr h="2773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$7,852.73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4000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Commodities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$6,584.68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$1,268.05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554304"/>
                  </a:ext>
                </a:extLst>
              </a:tr>
              <a:tr h="554693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solidFill>
                            <a:schemeClr val="accent5"/>
                          </a:solidFill>
                          <a:effectLst/>
                        </a:rPr>
                        <a:t>$221,004.00</a:t>
                      </a:r>
                      <a:r>
                        <a:rPr lang="en-US" dirty="0">
                          <a:effectLst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solidFill>
                            <a:srgbClr val="FF0000"/>
                          </a:solidFill>
                          <a:effectLst/>
                        </a:rPr>
                        <a:t>$61,892.00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solidFill>
                            <a:srgbClr val="92D050"/>
                          </a:solidFill>
                          <a:effectLst/>
                        </a:rPr>
                        <a:t>$159,112.00</a:t>
                      </a:r>
                      <a:r>
                        <a:rPr lang="en-US" dirty="0">
                          <a:effectLst/>
                        </a:rPr>
                        <a:t>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>
                          <a:effectLst/>
                        </a:rPr>
                        <a:t>$221,004.00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939442"/>
                  </a:ext>
                </a:extLst>
              </a:tr>
              <a:tr h="27734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238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F7B106-C433-F793-AAFE-9AA44EF1B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173358"/>
              </p:ext>
            </p:extLst>
          </p:nvPr>
        </p:nvGraphicFramePr>
        <p:xfrm>
          <a:off x="321179" y="4442770"/>
          <a:ext cx="8643693" cy="335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69240">
                  <a:extLst>
                    <a:ext uri="{9D8B030D-6E8A-4147-A177-3AD203B41FA5}">
                      <a16:colId xmlns:a16="http://schemas.microsoft.com/office/drawing/2014/main" val="3179030928"/>
                    </a:ext>
                  </a:extLst>
                </a:gridCol>
                <a:gridCol w="1526483">
                  <a:extLst>
                    <a:ext uri="{9D8B030D-6E8A-4147-A177-3AD203B41FA5}">
                      <a16:colId xmlns:a16="http://schemas.microsoft.com/office/drawing/2014/main" val="1906855168"/>
                    </a:ext>
                  </a:extLst>
                </a:gridCol>
                <a:gridCol w="1640969">
                  <a:extLst>
                    <a:ext uri="{9D8B030D-6E8A-4147-A177-3AD203B41FA5}">
                      <a16:colId xmlns:a16="http://schemas.microsoft.com/office/drawing/2014/main" val="474490843"/>
                    </a:ext>
                  </a:extLst>
                </a:gridCol>
                <a:gridCol w="1984417">
                  <a:extLst>
                    <a:ext uri="{9D8B030D-6E8A-4147-A177-3AD203B41FA5}">
                      <a16:colId xmlns:a16="http://schemas.microsoft.com/office/drawing/2014/main" val="1844294825"/>
                    </a:ext>
                  </a:extLst>
                </a:gridCol>
                <a:gridCol w="2022584">
                  <a:extLst>
                    <a:ext uri="{9D8B030D-6E8A-4147-A177-3AD203B41FA5}">
                      <a16:colId xmlns:a16="http://schemas.microsoft.com/office/drawing/2014/main" val="3806024250"/>
                    </a:ext>
                  </a:extLst>
                </a:gridCol>
              </a:tblGrid>
              <a:tr h="276873"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Law RSA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0" fontAlgn="base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$30,000.00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0" fontAlgn="base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-$9,327.25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0" fontAlgn="base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$20,672.75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 fontAlgn="base"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Returned to GF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970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874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AEB2ED-8464-95A0-04A7-A2DB7050D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 useBgFill="1">
        <p:nvSpPr>
          <p:cNvPr id="31" name="Slide Background">
            <a:extLst>
              <a:ext uri="{FF2B5EF4-FFF2-40B4-BE49-F238E27FC236}">
                <a16:creationId xmlns:a16="http://schemas.microsoft.com/office/drawing/2014/main" id="{5105D448-4A6C-48A3-8C3C-71AF58F3E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4025579F-C5D8-43BE-AF84-3E66A482C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4000" cy="2544415"/>
          </a:xfrm>
          <a:prstGeom prst="rect">
            <a:avLst/>
          </a:prstGeom>
          <a:ln>
            <a:noFill/>
          </a:ln>
          <a:effectLst>
            <a:outerShdw blurRad="203200" dist="88900" dir="5460000" sx="95000" sy="95000" algn="t" rotWithShape="0">
              <a:srgbClr val="000000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A9F97-4BB3-1DA6-2C1D-D49D84513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463941"/>
            <a:ext cx="7472632" cy="161652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FY27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6BF92A2-4FCB-F73E-922B-75F690D5B2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339094"/>
              </p:ext>
            </p:extLst>
          </p:nvPr>
        </p:nvGraphicFramePr>
        <p:xfrm>
          <a:off x="665052" y="1940069"/>
          <a:ext cx="7787581" cy="1312434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309530">
                  <a:extLst>
                    <a:ext uri="{9D8B030D-6E8A-4147-A177-3AD203B41FA5}">
                      <a16:colId xmlns:a16="http://schemas.microsoft.com/office/drawing/2014/main" val="669201097"/>
                    </a:ext>
                  </a:extLst>
                </a:gridCol>
                <a:gridCol w="483536">
                  <a:extLst>
                    <a:ext uri="{9D8B030D-6E8A-4147-A177-3AD203B41FA5}">
                      <a16:colId xmlns:a16="http://schemas.microsoft.com/office/drawing/2014/main" val="3515316845"/>
                    </a:ext>
                  </a:extLst>
                </a:gridCol>
                <a:gridCol w="222987">
                  <a:extLst>
                    <a:ext uri="{9D8B030D-6E8A-4147-A177-3AD203B41FA5}">
                      <a16:colId xmlns:a16="http://schemas.microsoft.com/office/drawing/2014/main" val="3234881527"/>
                    </a:ext>
                  </a:extLst>
                </a:gridCol>
                <a:gridCol w="490901">
                  <a:extLst>
                    <a:ext uri="{9D8B030D-6E8A-4147-A177-3AD203B41FA5}">
                      <a16:colId xmlns:a16="http://schemas.microsoft.com/office/drawing/2014/main" val="419806170"/>
                    </a:ext>
                  </a:extLst>
                </a:gridCol>
                <a:gridCol w="552586">
                  <a:extLst>
                    <a:ext uri="{9D8B030D-6E8A-4147-A177-3AD203B41FA5}">
                      <a16:colId xmlns:a16="http://schemas.microsoft.com/office/drawing/2014/main" val="1688703011"/>
                    </a:ext>
                  </a:extLst>
                </a:gridCol>
                <a:gridCol w="485377">
                  <a:extLst>
                    <a:ext uri="{9D8B030D-6E8A-4147-A177-3AD203B41FA5}">
                      <a16:colId xmlns:a16="http://schemas.microsoft.com/office/drawing/2014/main" val="571874278"/>
                    </a:ext>
                  </a:extLst>
                </a:gridCol>
                <a:gridCol w="475250">
                  <a:extLst>
                    <a:ext uri="{9D8B030D-6E8A-4147-A177-3AD203B41FA5}">
                      <a16:colId xmlns:a16="http://schemas.microsoft.com/office/drawing/2014/main" val="3783172314"/>
                    </a:ext>
                  </a:extLst>
                </a:gridCol>
                <a:gridCol w="343594">
                  <a:extLst>
                    <a:ext uri="{9D8B030D-6E8A-4147-A177-3AD203B41FA5}">
                      <a16:colId xmlns:a16="http://schemas.microsoft.com/office/drawing/2014/main" val="2866552424"/>
                    </a:ext>
                  </a:extLst>
                </a:gridCol>
                <a:gridCol w="373056">
                  <a:extLst>
                    <a:ext uri="{9D8B030D-6E8A-4147-A177-3AD203B41FA5}">
                      <a16:colId xmlns:a16="http://schemas.microsoft.com/office/drawing/2014/main" val="3540498656"/>
                    </a:ext>
                  </a:extLst>
                </a:gridCol>
                <a:gridCol w="433820">
                  <a:extLst>
                    <a:ext uri="{9D8B030D-6E8A-4147-A177-3AD203B41FA5}">
                      <a16:colId xmlns:a16="http://schemas.microsoft.com/office/drawing/2014/main" val="2386675369"/>
                    </a:ext>
                  </a:extLst>
                </a:gridCol>
                <a:gridCol w="433820">
                  <a:extLst>
                    <a:ext uri="{9D8B030D-6E8A-4147-A177-3AD203B41FA5}">
                      <a16:colId xmlns:a16="http://schemas.microsoft.com/office/drawing/2014/main" val="2884879469"/>
                    </a:ext>
                  </a:extLst>
                </a:gridCol>
                <a:gridCol w="433820">
                  <a:extLst>
                    <a:ext uri="{9D8B030D-6E8A-4147-A177-3AD203B41FA5}">
                      <a16:colId xmlns:a16="http://schemas.microsoft.com/office/drawing/2014/main" val="2350920588"/>
                    </a:ext>
                  </a:extLst>
                </a:gridCol>
                <a:gridCol w="474329">
                  <a:extLst>
                    <a:ext uri="{9D8B030D-6E8A-4147-A177-3AD203B41FA5}">
                      <a16:colId xmlns:a16="http://schemas.microsoft.com/office/drawing/2014/main" val="4066121772"/>
                    </a:ext>
                  </a:extLst>
                </a:gridCol>
                <a:gridCol w="327943">
                  <a:extLst>
                    <a:ext uri="{9D8B030D-6E8A-4147-A177-3AD203B41FA5}">
                      <a16:colId xmlns:a16="http://schemas.microsoft.com/office/drawing/2014/main" val="1093660931"/>
                    </a:ext>
                  </a:extLst>
                </a:gridCol>
                <a:gridCol w="474329">
                  <a:extLst>
                    <a:ext uri="{9D8B030D-6E8A-4147-A177-3AD203B41FA5}">
                      <a16:colId xmlns:a16="http://schemas.microsoft.com/office/drawing/2014/main" val="3513916498"/>
                    </a:ext>
                  </a:extLst>
                </a:gridCol>
                <a:gridCol w="501949">
                  <a:extLst>
                    <a:ext uri="{9D8B030D-6E8A-4147-A177-3AD203B41FA5}">
                      <a16:colId xmlns:a16="http://schemas.microsoft.com/office/drawing/2014/main" val="1868148866"/>
                    </a:ext>
                  </a:extLst>
                </a:gridCol>
                <a:gridCol w="485377">
                  <a:extLst>
                    <a:ext uri="{9D8B030D-6E8A-4147-A177-3AD203B41FA5}">
                      <a16:colId xmlns:a16="http://schemas.microsoft.com/office/drawing/2014/main" val="1386716018"/>
                    </a:ext>
                  </a:extLst>
                </a:gridCol>
                <a:gridCol w="485377">
                  <a:extLst>
                    <a:ext uri="{9D8B030D-6E8A-4147-A177-3AD203B41FA5}">
                      <a16:colId xmlns:a16="http://schemas.microsoft.com/office/drawing/2014/main" val="4217787289"/>
                    </a:ext>
                  </a:extLst>
                </a:gridCol>
              </a:tblGrid>
              <a:tr h="70708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FY27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Fiscal Note + pay Increase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LAW RSA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OCT Travel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JAN/FEB Travel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updated as of 10/07/2026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87600133"/>
                  </a:ext>
                </a:extLst>
              </a:tr>
              <a:tr h="1979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Ticket CR (2000)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WEB RSA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OCT Meeting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55207575"/>
                  </a:ext>
                </a:extLst>
              </a:tr>
              <a:tr h="79546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Task Name (Ex)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APPR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Obj Type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Original Budget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LIT Adjustment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NEW Budget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Encumbered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Projected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Pending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Projected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Projected Charges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Expenses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Unobligated Balance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93470691"/>
                  </a:ext>
                </a:extLst>
              </a:tr>
              <a:tr h="2068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Projected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Projected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Pending charges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8077186"/>
                  </a:ext>
                </a:extLst>
              </a:tr>
              <a:tr h="197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90CA - CACFA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NOPM01004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1000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$164,504.00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$164,504.00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($36,042.78)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$128,461.22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3325448"/>
                  </a:ext>
                </a:extLst>
              </a:tr>
              <a:tr h="10959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NOPM01004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2000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$10,000.00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$9,426.00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$19,426.00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$146.50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($6,919.13)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($11,326.00)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($18,245.13)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$1,180.87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2438166"/>
                  </a:ext>
                </a:extLst>
              </a:tr>
              <a:tr h="10959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NOPM01004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3000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$45,000.00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($9,426.00)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$35,574.00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($459.65)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($5,000.00)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($1,205.00)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($6,664.65)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($9,607.80)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$19,301.55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9849479"/>
                  </a:ext>
                </a:extLst>
              </a:tr>
              <a:tr h="10959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NOPM01004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4000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$1,500.00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$1,000.00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$2,500.00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-$25.00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$2,475.00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38352292"/>
                  </a:ext>
                </a:extLst>
              </a:tr>
              <a:tr h="1979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90CA - CACFA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600">
                          <a:effectLst/>
                        </a:rPr>
                        <a:t>$221,004.00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600">
                          <a:effectLst/>
                        </a:rPr>
                        <a:t>$222,004.00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60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$25.00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24909.78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$45,650.58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>
                          <a:effectLst/>
                        </a:rPr>
                        <a:t>151,418.64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600">
                          <a:effectLst/>
                        </a:rPr>
                        <a:t>$222,004.00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62973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245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350000"/>
          </a:xfrm>
          <a:prstGeom prst="rect">
            <a:avLst/>
          </a:prstGeom>
          <a:solidFill>
            <a:srgbClr val="142E52"/>
          </a:solidFill>
          <a:ln>
            <a:solidFill>
              <a:srgbClr val="142E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0DD3E7-B8A7-F319-42B2-A09A818D9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FY28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DB9D0-ABEB-F511-D188-D498FD3E9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8436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40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DNR FY2028 Operating Request Template:</a:t>
            </a:r>
            <a:br>
              <a:rPr lang="en-US" sz="1400" dirty="0">
                <a:ea typeface="Calibri"/>
                <a:cs typeface="Calibri"/>
              </a:rPr>
            </a:br>
            <a:br>
              <a:rPr lang="en-US" sz="1400" dirty="0">
                <a:ea typeface="Calibri"/>
                <a:cs typeface="Calibri"/>
              </a:rPr>
            </a:br>
            <a:r>
              <a:rPr lang="en-US" sz="1400" b="1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Title: Strengthening Citizens’ Advisory Commission on Federal Areas (CACFA) Capacity for Statewide Engagement</a:t>
            </a:r>
            <a:br>
              <a:rPr lang="en-US" sz="1400" b="1" dirty="0">
                <a:latin typeface="Calibri"/>
                <a:ea typeface="Calibri"/>
                <a:cs typeface="Calibri"/>
              </a:rPr>
            </a:br>
            <a:endParaRPr lang="en-US" sz="1400">
              <a:ea typeface="Calibri"/>
              <a:cs typeface="Calibri"/>
            </a:endParaRPr>
          </a:p>
          <a:p>
            <a:pPr>
              <a:buNone/>
            </a:pPr>
            <a:r>
              <a:rPr lang="en-US" sz="1400" b="1" dirty="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Transaction Type:</a:t>
            </a:r>
            <a:r>
              <a:rPr lang="en-US" sz="1400" i="1" dirty="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  Increment Temporary (</a:t>
            </a:r>
            <a:r>
              <a:rPr lang="en-US" sz="1400" i="1" dirty="0" err="1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IncT</a:t>
            </a:r>
            <a:r>
              <a:rPr lang="en-US" sz="1400" i="1" dirty="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) FY2028-FY2030</a:t>
            </a:r>
            <a:endParaRPr lang="en-US" sz="1400">
              <a:latin typeface="Calibri"/>
              <a:ea typeface="Calibri"/>
              <a:cs typeface="Calibri"/>
            </a:endParaRPr>
          </a:p>
          <a:p>
            <a:pPr>
              <a:buNone/>
            </a:pPr>
            <a:r>
              <a:rPr lang="en-US" sz="1400" b="1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Amount:</a:t>
            </a:r>
            <a:r>
              <a:rPr lang="en-US" sz="140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 $25,000   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Fund Code:</a:t>
            </a:r>
            <a:r>
              <a:rPr lang="en-US" sz="140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   1004</a:t>
            </a:r>
            <a:br>
              <a:rPr lang="en-US" sz="1400" dirty="0">
                <a:latin typeface="Calibri"/>
                <a:ea typeface="Calibri"/>
                <a:cs typeface="Calibri"/>
              </a:rPr>
            </a:br>
            <a:br>
              <a:rPr lang="en-US" sz="1800" dirty="0">
                <a:latin typeface="Aptos"/>
                <a:ea typeface="Calibri"/>
                <a:cs typeface="Calibri"/>
              </a:rPr>
            </a:br>
            <a:endParaRPr lang="en-US" sz="1800" b="1" dirty="0">
              <a:latin typeface="Aptos"/>
              <a:ea typeface="Calibri"/>
              <a:cs typeface="Calibri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68120E1-2006-C999-5CB2-933CEE03F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527287"/>
              </p:ext>
            </p:extLst>
          </p:nvPr>
        </p:nvGraphicFramePr>
        <p:xfrm>
          <a:off x="4550702" y="2868148"/>
          <a:ext cx="4140884" cy="1922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442">
                  <a:extLst>
                    <a:ext uri="{9D8B030D-6E8A-4147-A177-3AD203B41FA5}">
                      <a16:colId xmlns:a16="http://schemas.microsoft.com/office/drawing/2014/main" val="978212183"/>
                    </a:ext>
                  </a:extLst>
                </a:gridCol>
                <a:gridCol w="2070442">
                  <a:extLst>
                    <a:ext uri="{9D8B030D-6E8A-4147-A177-3AD203B41FA5}">
                      <a16:colId xmlns:a16="http://schemas.microsoft.com/office/drawing/2014/main" val="3063370545"/>
                    </a:ext>
                  </a:extLst>
                </a:gridCol>
              </a:tblGrid>
              <a:tr h="276875">
                <a:tc>
                  <a:txBody>
                    <a:bodyPr/>
                    <a:lstStyle/>
                    <a:p>
                      <a:r>
                        <a:rPr lang="en-US" sz="1200"/>
                        <a:t>Line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32459"/>
                  </a:ext>
                </a:extLst>
              </a:tr>
              <a:tr h="209832">
                <a:tc>
                  <a:txBody>
                    <a:bodyPr/>
                    <a:lstStyle/>
                    <a:p>
                      <a:r>
                        <a:rPr lang="en-US" sz="1200"/>
                        <a:t>1000 Personal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53961"/>
                  </a:ext>
                </a:extLst>
              </a:tr>
              <a:tr h="209832">
                <a:tc>
                  <a:txBody>
                    <a:bodyPr/>
                    <a:lstStyle/>
                    <a:p>
                      <a:r>
                        <a:rPr lang="en-US" sz="1200"/>
                        <a:t>2000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/>
                        <a:t>25000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383202"/>
                  </a:ext>
                </a:extLst>
              </a:tr>
              <a:tr h="209832">
                <a:tc>
                  <a:txBody>
                    <a:bodyPr/>
                    <a:lstStyle/>
                    <a:p>
                      <a:r>
                        <a:rPr lang="en-US" sz="1200"/>
                        <a:t>3000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46547"/>
                  </a:ext>
                </a:extLst>
              </a:tr>
              <a:tr h="209832">
                <a:tc>
                  <a:txBody>
                    <a:bodyPr/>
                    <a:lstStyle/>
                    <a:p>
                      <a:r>
                        <a:rPr lang="en-US" sz="1200"/>
                        <a:t>4000 Commodities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73861"/>
                  </a:ext>
                </a:extLst>
              </a:tr>
              <a:tr h="209832">
                <a:tc>
                  <a:txBody>
                    <a:bodyPr/>
                    <a:lstStyle/>
                    <a:p>
                      <a:r>
                        <a:rPr lang="en-US" sz="1200"/>
                        <a:t>7000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12747"/>
                  </a:ext>
                </a:extLst>
              </a:tr>
              <a:tr h="209832">
                <a:tc>
                  <a:txBody>
                    <a:bodyPr/>
                    <a:lstStyle/>
                    <a:p>
                      <a:r>
                        <a:rPr lang="en-US" sz="1200"/>
                        <a:t>Total Request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/>
                        <a:t>25000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44316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2A91BC4-7BB4-3EA5-B7B9-7DD6E38B4820}"/>
              </a:ext>
            </a:extLst>
          </p:cNvPr>
          <p:cNvSpPr txBox="1"/>
          <p:nvPr/>
        </p:nvSpPr>
        <p:spPr>
          <a:xfrm>
            <a:off x="454359" y="4919870"/>
            <a:ext cx="6297149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Benefits:</a:t>
            </a:r>
          </a:p>
          <a:p>
            <a:pPr marL="457200" indent="-228600">
              <a:buFont typeface="Arial"/>
              <a:buChar char="•"/>
            </a:pPr>
            <a:r>
              <a:rPr lang="en-US" sz="140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Maintains statutory compliance by enabling three statewide public hearings</a:t>
            </a:r>
            <a:r>
              <a:rPr lang="en-US" sz="1400" dirty="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 annually.</a:t>
            </a:r>
          </a:p>
          <a:p>
            <a:pPr marL="457200" indent="-228600">
              <a:buFont typeface="Arial"/>
              <a:buChar char="•"/>
            </a:pPr>
            <a:r>
              <a:rPr lang="en-US" sz="140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Enhances public access and participation, especially for rural and tribal communities.</a:t>
            </a:r>
          </a:p>
          <a:p>
            <a:pPr marL="457200" indent="-228600">
              <a:buFont typeface="Arial"/>
              <a:buChar char="•"/>
            </a:pPr>
            <a:r>
              <a:rPr lang="en-US" sz="1400">
                <a:solidFill>
                  <a:srgbClr val="142E52"/>
                </a:solidFill>
                <a:latin typeface="Aptos"/>
                <a:ea typeface="Calibri"/>
                <a:cs typeface="Calibri"/>
              </a:rPr>
              <a:t>Strengthens coordination with federal agencies on access, permitting, regulatory impacts, and land management.</a:t>
            </a:r>
          </a:p>
        </p:txBody>
      </p:sp>
    </p:spTree>
    <p:extLst>
      <p:ext uri="{BB962C8B-B14F-4D97-AF65-F5344CB8AC3E}">
        <p14:creationId xmlns:p14="http://schemas.microsoft.com/office/powerpoint/2010/main" val="3541673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616</Words>
  <Application>Microsoft Office PowerPoint</Application>
  <PresentationFormat>On-screen Show (4:3)</PresentationFormat>
  <Paragraphs>176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CACFA Budget Update</vt:lpstr>
      <vt:lpstr>Executive Summary</vt:lpstr>
      <vt:lpstr>FY26 Budget Recap</vt:lpstr>
      <vt:lpstr>FY26 Financial Results</vt:lpstr>
      <vt:lpstr>FY27 Budget Status</vt:lpstr>
      <vt:lpstr>FY27 Budget Pressures</vt:lpstr>
      <vt:lpstr>FY27 Available Balance as of 10/7/2026</vt:lpstr>
      <vt:lpstr>FY28 Budget Amendment Request</vt:lpstr>
      <vt:lpstr>Legislative Message</vt:lpstr>
      <vt:lpstr>FY26 </vt:lpstr>
      <vt:lpstr>FY27</vt:lpstr>
      <vt:lpstr>FY28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Griffith, Kimberly D (DNR)</dc:creator>
  <cp:keywords/>
  <dc:description>generated using python-pptx</dc:description>
  <cp:lastModifiedBy>Griffith, Kimberly D (DNR)</cp:lastModifiedBy>
  <cp:revision>201</cp:revision>
  <dcterms:created xsi:type="dcterms:W3CDTF">2026-10-07T21:09:59Z</dcterms:created>
  <dcterms:modified xsi:type="dcterms:W3CDTF">2026-10-07T21:18:35Z</dcterms:modified>
  <cp:category/>
</cp:coreProperties>
</file>